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7" r:id="rId3"/>
    <p:sldId id="280" r:id="rId4"/>
    <p:sldId id="295" r:id="rId5"/>
    <p:sldId id="256" r:id="rId6"/>
    <p:sldId id="285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tif>
</file>

<file path=ppt/media/image2.png>
</file>

<file path=ppt/media/image3.tif>
</file>

<file path=ppt/media/image4.tif>
</file>

<file path=ppt/media/image5.png>
</file>

<file path=ppt/media/image6.ti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087A45-6C5C-4623-B46B-68174E1528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CD5EE05-4666-4839-BD47-08A9A47AA0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93D2A54-E76D-4384-A9F1-F9D162E6C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09566D-0C9F-47B1-B637-EC1CF5F8A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98024E-ED52-4534-AE0E-F8DDF002C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965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4C1D99-A557-4387-98DD-8E5D8EFD9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6B89869-8DE4-4B9F-8D0A-C794CC0EA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E44E42-959A-4F63-82F5-638E4AE69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F69CAE-4C10-4729-9856-96DB5A239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BE209F-5B8F-4B0C-B6EA-CF5CB97D8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2159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008F91C-426F-4FC2-995C-3A6F991D29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B0C0A6D-8838-4417-B202-EE07F71FDF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1749319-32A9-4681-A3F7-9FFD9A6F9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4717F09-07D8-48C0-8C77-8CBE37D07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88392B1-4FE0-44A5-BA2B-F1CC7F885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4089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49810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9556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9946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22793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5656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60401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81739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7262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E303F5-0EC1-4C71-9F0D-5841DD64F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8B467D-E4D0-4A58-A10F-220E2B0EF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9449B1-C7D9-4D13-BCEA-456B879C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429A398-56C8-4C36-8540-C9EE194A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9C009B-0059-48F3-A179-BCE194E65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49239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97265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19628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2081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E3D83A-99E6-4FE4-8079-352439250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0C12E0-B9EB-484A-B366-8142DC3A6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44532D-BEA2-4B11-A331-DA355DA67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3E7ABB-D20C-4CFC-9CDA-D80BCF6C5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082833-F460-42FE-AD88-36DBFB9DD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53696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63DFC7-5F9E-4A3C-8260-30F106230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3298580-AC44-4DAB-B739-A79FABB8E8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CD36615-6340-4FE2-9715-C82A6ECA5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24D02B3-692E-47EB-BD6E-0BF1F8B3F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613CC64-A5F9-4C5F-B246-5AC058A12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54D192B-3CAE-4D6E-ABE8-8F89B013B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0544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F428D9-A4F0-4CEA-B313-FC4F7676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F305C5-B59B-40BD-AE5D-EAD0327BE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FC544FB-3FDD-4AE9-9327-2821360657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D931A8B-D785-4E4E-8B8D-52F952228E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A58EF4E-428F-4618-A9F1-755AF1DA6F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652D6DF-5405-41C5-8C23-8741C62FA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A30FF20-2F46-43E6-94EE-72915E53E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22D43EB-EE3F-49F5-A50A-3B0BEBFC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22657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F807A6-E4BA-4E06-88DE-30069056F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5B13FBB-B3EC-46F8-959C-7CCAE57F7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C13834A-329E-439E-B632-310E1B02C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F931EBC-ED6A-40E9-90B3-D7A4812C2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8685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9CD6E82-96D2-4B99-B581-35341BB6D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9375094-81E5-439E-AF11-125C4EBEF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BCCDAF2-6A24-429B-B204-194FADA17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28549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62430A-DED4-4BB7-8893-FB26F8F5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DD609E-03F1-45D4-A917-956911B4B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31339B5-7D95-4D3C-AE23-C64B8DF19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44EB475-F8BE-40EC-94F0-D3FF551AB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8DBAE51-C91A-4411-88C7-32FC92DCC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800FD94-1A51-4A08-966C-142A1A054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8936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25AE14-AB80-4C6E-9E6E-E8E0A83F0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C190BEC-E660-460B-BA1A-7A8325744A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DA1AD8D-AC99-46C5-BB8D-11EE11546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CF63C27-27A5-480F-9F62-BE4F9BF1E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1581A38-642F-4297-BEBD-F68189CAE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FE59C07-3B64-432E-87F3-A6284EDCB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132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1740C92-38C0-4729-B2CC-D46E8D7AA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EFA7F83-9443-4C1D-99A9-1581A3E70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B84617-43A6-41EF-ACBF-E0C4A08B74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B2648-5D61-495D-81C0-637BFCC24843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CF42B0-9EE2-4775-9EB5-1E618D4A0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685500-50DA-40AE-A965-021B3CFAB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07504-A2D0-4DF5-BC1E-DE44B756BF7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6519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78011-2F9A-40CB-BFCE-5B18FE3D8D92}" type="datetimeFigureOut">
              <a:rPr lang="es-ES" smtClean="0"/>
              <a:t>08/01/2020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589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53CB6467-AB72-404A-BC69-938FF43328B6}"/>
              </a:ext>
            </a:extLst>
          </p:cNvPr>
          <p:cNvSpPr txBox="1"/>
          <p:nvPr/>
        </p:nvSpPr>
        <p:spPr>
          <a:xfrm>
            <a:off x="10806545" y="33250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26/11/19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FFA079C-187D-49CA-832B-33C201FF5FF0}"/>
              </a:ext>
            </a:extLst>
          </p:cNvPr>
          <p:cNvSpPr txBox="1"/>
          <p:nvPr/>
        </p:nvSpPr>
        <p:spPr>
          <a:xfrm>
            <a:off x="699982" y="595352"/>
            <a:ext cx="956107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ES" sz="2400" b="1" dirty="0"/>
              <a:t>Prueba de los </a:t>
            </a:r>
            <a:r>
              <a:rPr lang="es-ES" sz="2400" b="1" dirty="0" err="1"/>
              <a:t>primers</a:t>
            </a:r>
            <a:r>
              <a:rPr lang="es-ES" sz="2400" b="1" dirty="0"/>
              <a:t> diseñados para la región 3’UTR de mSDHD y </a:t>
            </a:r>
            <a:r>
              <a:rPr lang="es-ES" sz="2400" b="1" dirty="0" err="1"/>
              <a:t>hSDHC</a:t>
            </a:r>
            <a:endParaRPr lang="es-ES" sz="2400" b="1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484BDE8-B40F-40AE-B9AD-CFC881EFE9CA}"/>
              </a:ext>
            </a:extLst>
          </p:cNvPr>
          <p:cNvSpPr txBox="1"/>
          <p:nvPr/>
        </p:nvSpPr>
        <p:spPr>
          <a:xfrm>
            <a:off x="6681219" y="1593273"/>
            <a:ext cx="465848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A. PCR (V=20µL) usando 4 pares de </a:t>
            </a:r>
            <a:r>
              <a:rPr lang="es-ES" dirty="0" err="1"/>
              <a:t>primers</a:t>
            </a:r>
            <a:r>
              <a:rPr lang="es-ES" dirty="0"/>
              <a:t> en </a:t>
            </a:r>
            <a:r>
              <a:rPr lang="es-ES" dirty="0" err="1"/>
              <a:t>gDNA</a:t>
            </a:r>
            <a:r>
              <a:rPr lang="es-ES" dirty="0"/>
              <a:t> de N</a:t>
            </a:r>
            <a:r>
              <a:rPr lang="es-ES" sz="1400" dirty="0"/>
              <a:t>2</a:t>
            </a:r>
            <a:r>
              <a:rPr lang="es-ES" dirty="0"/>
              <a:t>A y SH-SY5</a:t>
            </a:r>
          </a:p>
          <a:p>
            <a:pPr marL="800100" lvl="1" indent="-342900">
              <a:buAutoNum type="arabicPeriod"/>
            </a:pPr>
            <a:r>
              <a:rPr lang="es-ES" dirty="0"/>
              <a:t>mSDHD fw1/rv1 (686pb)--&gt; 7mer-m8</a:t>
            </a:r>
          </a:p>
          <a:p>
            <a:pPr marL="800100" lvl="1" indent="-342900">
              <a:buAutoNum type="arabicPeriod"/>
            </a:pPr>
            <a:r>
              <a:rPr lang="es-ES" dirty="0"/>
              <a:t>mSDHD fw2/rv1 (657pb)--&gt; 7mer-m8</a:t>
            </a:r>
          </a:p>
          <a:p>
            <a:pPr marL="800100" lvl="1" indent="-342900">
              <a:buAutoNum type="arabicPeriod"/>
            </a:pPr>
            <a:r>
              <a:rPr lang="es-ES" dirty="0" err="1"/>
              <a:t>hSDHC</a:t>
            </a:r>
            <a:r>
              <a:rPr lang="es-ES" dirty="0"/>
              <a:t> fw1/rv1 (2278pb)--&gt; 8mer</a:t>
            </a:r>
          </a:p>
          <a:p>
            <a:pPr marL="800100" lvl="1" indent="-342900">
              <a:buAutoNum type="arabicPeriod"/>
            </a:pPr>
            <a:r>
              <a:rPr lang="es-ES" dirty="0" err="1"/>
              <a:t>hSDHC</a:t>
            </a:r>
            <a:r>
              <a:rPr lang="es-ES" dirty="0"/>
              <a:t> fw2/rv2 (1883pb)--&gt; 8mer</a:t>
            </a:r>
          </a:p>
          <a:p>
            <a:pPr lvl="1"/>
            <a:endParaRPr lang="es-ES" dirty="0"/>
          </a:p>
          <a:p>
            <a:r>
              <a:rPr lang="es-ES" dirty="0"/>
              <a:t>B. Gel de agarosa 1% (dejando correr hasta que se va el marcador azul)</a:t>
            </a:r>
          </a:p>
          <a:p>
            <a:endParaRPr lang="es-ES" dirty="0"/>
          </a:p>
          <a:p>
            <a:r>
              <a:rPr lang="es-ES" dirty="0"/>
              <a:t>C. Marcadores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 err="1"/>
              <a:t>Nippon</a:t>
            </a:r>
            <a:r>
              <a:rPr lang="es-ES" dirty="0"/>
              <a:t> </a:t>
            </a:r>
            <a:r>
              <a:rPr lang="es-ES" dirty="0" err="1"/>
              <a:t>genetics</a:t>
            </a:r>
            <a:r>
              <a:rPr lang="es-ES" dirty="0"/>
              <a:t> 100pb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dirty="0" err="1"/>
              <a:t>Marker</a:t>
            </a:r>
            <a:r>
              <a:rPr lang="es-ES" dirty="0"/>
              <a:t> VII</a:t>
            </a:r>
          </a:p>
        </p:txBody>
      </p:sp>
      <p:pic>
        <p:nvPicPr>
          <p:cNvPr id="3" name="Imagen 2" descr="Imagen que contiene computadora, laptop, tabla, espejo&#10;&#10;Descripción generada automáticamente">
            <a:extLst>
              <a:ext uri="{FF2B5EF4-FFF2-40B4-BE49-F238E27FC236}">
                <a16:creationId xmlns:a16="http://schemas.microsoft.com/office/drawing/2014/main" id="{081C864C-FB7A-42AC-B1D9-194834A4D0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91" t="37786" r="27776" b="10751"/>
          <a:stretch/>
        </p:blipFill>
        <p:spPr>
          <a:xfrm>
            <a:off x="1094791" y="1736520"/>
            <a:ext cx="4415990" cy="4203171"/>
          </a:xfrm>
          <a:prstGeom prst="rect">
            <a:avLst/>
          </a:prstGeom>
        </p:spPr>
      </p:pic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14D0FC82-2D7B-42A4-9595-0F86AA0C0018}"/>
              </a:ext>
            </a:extLst>
          </p:cNvPr>
          <p:cNvCxnSpPr/>
          <p:nvPr/>
        </p:nvCxnSpPr>
        <p:spPr>
          <a:xfrm>
            <a:off x="1535185" y="2457975"/>
            <a:ext cx="4110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F74F979-C072-4890-86A7-67CE54D8CD42}"/>
              </a:ext>
            </a:extLst>
          </p:cNvPr>
          <p:cNvCxnSpPr/>
          <p:nvPr/>
        </p:nvCxnSpPr>
        <p:spPr>
          <a:xfrm>
            <a:off x="2199313" y="2457975"/>
            <a:ext cx="4110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9506C926-D1CE-4C73-AB6A-30A92712AEDC}"/>
              </a:ext>
            </a:extLst>
          </p:cNvPr>
          <p:cNvCxnSpPr/>
          <p:nvPr/>
        </p:nvCxnSpPr>
        <p:spPr>
          <a:xfrm>
            <a:off x="2891725" y="2457975"/>
            <a:ext cx="4110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6DE4CF5C-00BA-49AC-BEDD-3F010C06D4FA}"/>
              </a:ext>
            </a:extLst>
          </p:cNvPr>
          <p:cNvCxnSpPr/>
          <p:nvPr/>
        </p:nvCxnSpPr>
        <p:spPr>
          <a:xfrm>
            <a:off x="3548543" y="2457975"/>
            <a:ext cx="4110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4583B14-1C99-4714-B14B-5C05F4CA825C}"/>
              </a:ext>
            </a:extLst>
          </p:cNvPr>
          <p:cNvCxnSpPr/>
          <p:nvPr/>
        </p:nvCxnSpPr>
        <p:spPr>
          <a:xfrm>
            <a:off x="4202884" y="2457975"/>
            <a:ext cx="4110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000A90CC-CE15-4B91-A453-8CED0D332075}"/>
              </a:ext>
            </a:extLst>
          </p:cNvPr>
          <p:cNvCxnSpPr/>
          <p:nvPr/>
        </p:nvCxnSpPr>
        <p:spPr>
          <a:xfrm>
            <a:off x="4865614" y="2457975"/>
            <a:ext cx="4110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>
            <a:extLst>
              <a:ext uri="{FF2B5EF4-FFF2-40B4-BE49-F238E27FC236}">
                <a16:creationId xmlns:a16="http://schemas.microsoft.com/office/drawing/2014/main" id="{65C2D5D6-9DC3-4F67-B37E-01E8D1052B37}"/>
              </a:ext>
            </a:extLst>
          </p:cNvPr>
          <p:cNvSpPr/>
          <p:nvPr/>
        </p:nvSpPr>
        <p:spPr>
          <a:xfrm>
            <a:off x="2013358" y="4391638"/>
            <a:ext cx="738231" cy="5033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FE36154A-4501-45E0-82A5-465B7F26F440}"/>
              </a:ext>
            </a:extLst>
          </p:cNvPr>
          <p:cNvSpPr/>
          <p:nvPr/>
        </p:nvSpPr>
        <p:spPr>
          <a:xfrm>
            <a:off x="4756558" y="3429000"/>
            <a:ext cx="595618" cy="4383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Cerrar llave 15">
            <a:extLst>
              <a:ext uri="{FF2B5EF4-FFF2-40B4-BE49-F238E27FC236}">
                <a16:creationId xmlns:a16="http://schemas.microsoft.com/office/drawing/2014/main" id="{E81EDD88-C21D-495B-B05E-320E10F4D215}"/>
              </a:ext>
            </a:extLst>
          </p:cNvPr>
          <p:cNvSpPr/>
          <p:nvPr/>
        </p:nvSpPr>
        <p:spPr>
          <a:xfrm>
            <a:off x="11123802" y="2265028"/>
            <a:ext cx="45719" cy="343948"/>
          </a:xfrm>
          <a:prstGeom prst="righ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errar llave 16">
            <a:extLst>
              <a:ext uri="{FF2B5EF4-FFF2-40B4-BE49-F238E27FC236}">
                <a16:creationId xmlns:a16="http://schemas.microsoft.com/office/drawing/2014/main" id="{FCFADE44-276D-42F4-A7B1-33654ABD53E9}"/>
              </a:ext>
            </a:extLst>
          </p:cNvPr>
          <p:cNvSpPr/>
          <p:nvPr/>
        </p:nvSpPr>
        <p:spPr>
          <a:xfrm>
            <a:off x="10783685" y="2862045"/>
            <a:ext cx="45719" cy="343948"/>
          </a:xfrm>
          <a:prstGeom prst="righ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E1DB243-6944-4DA0-A8B0-861D2E13F563}"/>
              </a:ext>
            </a:extLst>
          </p:cNvPr>
          <p:cNvSpPr txBox="1"/>
          <p:nvPr/>
        </p:nvSpPr>
        <p:spPr>
          <a:xfrm>
            <a:off x="1371599" y="1913782"/>
            <a:ext cx="738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err="1"/>
              <a:t>Nippon</a:t>
            </a:r>
            <a:r>
              <a:rPr lang="es-ES" sz="1400" dirty="0"/>
              <a:t> 100pb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AA88BAD-559F-4160-9E5B-913EE9514BFF}"/>
              </a:ext>
            </a:extLst>
          </p:cNvPr>
          <p:cNvSpPr txBox="1"/>
          <p:nvPr/>
        </p:nvSpPr>
        <p:spPr>
          <a:xfrm>
            <a:off x="2035727" y="1927458"/>
            <a:ext cx="8559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mSDHD 1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311131B5-510F-4045-9705-D0960C368F82}"/>
              </a:ext>
            </a:extLst>
          </p:cNvPr>
          <p:cNvSpPr txBox="1"/>
          <p:nvPr/>
        </p:nvSpPr>
        <p:spPr>
          <a:xfrm>
            <a:off x="2699855" y="1927938"/>
            <a:ext cx="8559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mSDHD 2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2199899B-7944-4531-9094-40607F5EF1A5}"/>
              </a:ext>
            </a:extLst>
          </p:cNvPr>
          <p:cNvSpPr txBox="1"/>
          <p:nvPr/>
        </p:nvSpPr>
        <p:spPr>
          <a:xfrm>
            <a:off x="3384025" y="1931654"/>
            <a:ext cx="738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 err="1"/>
              <a:t>Marker</a:t>
            </a:r>
            <a:r>
              <a:rPr lang="es-ES" sz="1400" dirty="0"/>
              <a:t> VII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30E7C87-325F-4130-BA48-9C1CB943AB2D}"/>
              </a:ext>
            </a:extLst>
          </p:cNvPr>
          <p:cNvSpPr txBox="1"/>
          <p:nvPr/>
        </p:nvSpPr>
        <p:spPr>
          <a:xfrm>
            <a:off x="4048153" y="1913782"/>
            <a:ext cx="799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 err="1"/>
              <a:t>hSDHC</a:t>
            </a:r>
            <a:r>
              <a:rPr lang="es-ES" sz="1400" dirty="0"/>
              <a:t> 1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861228D-A55C-47D9-A4EF-E4DF3BBB3AC5}"/>
              </a:ext>
            </a:extLst>
          </p:cNvPr>
          <p:cNvSpPr txBox="1"/>
          <p:nvPr/>
        </p:nvSpPr>
        <p:spPr>
          <a:xfrm>
            <a:off x="4736835" y="1934755"/>
            <a:ext cx="799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 err="1"/>
              <a:t>hSDHC</a:t>
            </a:r>
            <a:r>
              <a:rPr lang="es-ES" sz="1400" dirty="0"/>
              <a:t> 2</a:t>
            </a:r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0B978E58-82F6-4312-A757-81C2F8DBC1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953" y="1419692"/>
            <a:ext cx="266456" cy="263846"/>
          </a:xfrm>
          <a:prstGeom prst="rect">
            <a:avLst/>
          </a:prstGeom>
        </p:spPr>
      </p:pic>
      <p:sp>
        <p:nvSpPr>
          <p:cNvPr id="25" name="Signo de multiplicación 24">
            <a:extLst>
              <a:ext uri="{FF2B5EF4-FFF2-40B4-BE49-F238E27FC236}">
                <a16:creationId xmlns:a16="http://schemas.microsoft.com/office/drawing/2014/main" id="{FD6EE8A9-714F-4CE1-BD4D-1F214894CA4D}"/>
              </a:ext>
            </a:extLst>
          </p:cNvPr>
          <p:cNvSpPr/>
          <p:nvPr/>
        </p:nvSpPr>
        <p:spPr>
          <a:xfrm>
            <a:off x="2923794" y="1391805"/>
            <a:ext cx="346922" cy="316139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6" name="Imagen 25">
            <a:extLst>
              <a:ext uri="{FF2B5EF4-FFF2-40B4-BE49-F238E27FC236}">
                <a16:creationId xmlns:a16="http://schemas.microsoft.com/office/drawing/2014/main" id="{518C8626-A927-48A0-8311-EBF985835C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916" y="1402147"/>
            <a:ext cx="266456" cy="263846"/>
          </a:xfrm>
          <a:prstGeom prst="rect">
            <a:avLst/>
          </a:prstGeom>
        </p:spPr>
      </p:pic>
      <p:sp>
        <p:nvSpPr>
          <p:cNvPr id="27" name="Signo de multiplicación 26">
            <a:extLst>
              <a:ext uri="{FF2B5EF4-FFF2-40B4-BE49-F238E27FC236}">
                <a16:creationId xmlns:a16="http://schemas.microsoft.com/office/drawing/2014/main" id="{84633170-656B-43E3-A36E-A3FAD41C10CC}"/>
              </a:ext>
            </a:extLst>
          </p:cNvPr>
          <p:cNvSpPr/>
          <p:nvPr/>
        </p:nvSpPr>
        <p:spPr>
          <a:xfrm>
            <a:off x="4226365" y="1392778"/>
            <a:ext cx="346922" cy="316139"/>
          </a:xfrm>
          <a:prstGeom prst="mathMultiply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700C105A-0CDC-4484-A947-BB5FB92AA76E}"/>
              </a:ext>
            </a:extLst>
          </p:cNvPr>
          <p:cNvSpPr txBox="1"/>
          <p:nvPr/>
        </p:nvSpPr>
        <p:spPr>
          <a:xfrm>
            <a:off x="11232944" y="2252336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63ºC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2EEAE6F1-EC3F-4F1E-B4F4-E0421331DC6D}"/>
              </a:ext>
            </a:extLst>
          </p:cNvPr>
          <p:cNvSpPr txBox="1"/>
          <p:nvPr/>
        </p:nvSpPr>
        <p:spPr>
          <a:xfrm>
            <a:off x="10849561" y="2836661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64ºC</a:t>
            </a:r>
          </a:p>
        </p:txBody>
      </p:sp>
    </p:spTree>
    <p:extLst>
      <p:ext uri="{BB962C8B-B14F-4D97-AF65-F5344CB8AC3E}">
        <p14:creationId xmlns:p14="http://schemas.microsoft.com/office/powerpoint/2010/main" val="30139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FEFCD1E-A502-44C9-A775-10B56C05A997}"/>
              </a:ext>
            </a:extLst>
          </p:cNvPr>
          <p:cNvSpPr txBox="1"/>
          <p:nvPr/>
        </p:nvSpPr>
        <p:spPr>
          <a:xfrm>
            <a:off x="10806545" y="33250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27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/11/19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08CC03F-22AD-4027-817C-7D53984DA089}"/>
              </a:ext>
            </a:extLst>
          </p:cNvPr>
          <p:cNvSpPr txBox="1"/>
          <p:nvPr/>
        </p:nvSpPr>
        <p:spPr>
          <a:xfrm>
            <a:off x="700361" y="173866"/>
            <a:ext cx="7191199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Amplificación 3’UTR de mSDHD y </a:t>
            </a:r>
            <a:r>
              <a:rPr kumimoji="0" lang="es-E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hSDHC</a:t>
            </a:r>
            <a:r>
              <a:rPr kumimoji="0" lang="es-E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– PCR de 40uL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2B38190-8C24-4C3E-9334-DE1D32050D19}"/>
              </a:ext>
            </a:extLst>
          </p:cNvPr>
          <p:cNvSpPr txBox="1"/>
          <p:nvPr/>
        </p:nvSpPr>
        <p:spPr>
          <a:xfrm>
            <a:off x="7248089" y="1601741"/>
            <a:ext cx="450979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A. PCR (V=40µL) en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gDNA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 N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y SH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mSDHD fw1/rv1 --&gt; 7-mer8 --&gt; 686pb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s-ES" dirty="0" err="1">
                <a:solidFill>
                  <a:prstClr val="black"/>
                </a:solidFill>
                <a:latin typeface="Calibri" panose="020F0502020204030204"/>
              </a:rPr>
              <a:t>hSDHC</a:t>
            </a:r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 fw2/rv2 --&gt; 8mer --&gt; 1883pb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B. Gel de agarosa 1% --&gt; las bandas salen inclinadas en el eje Z --&gt; cortar bandas y extraer del gel (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Vf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=30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L, dos columnas)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Concentraciones</a:t>
            </a:r>
          </a:p>
          <a:p>
            <a:pPr marL="800100" lvl="1" indent="-342900">
              <a:buFontTx/>
              <a:buAutoNum type="arabicPeriod"/>
            </a:pP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mSDHD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--&gt; 30,7</a:t>
            </a:r>
            <a:r>
              <a:rPr lang="es-ES" dirty="0"/>
              <a:t>ng/</a:t>
            </a:r>
            <a:r>
              <a:rPr lang="es-ES" dirty="0" err="1"/>
              <a:t>uL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g)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hSDHC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--&gt; 64,7ng/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 (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Calidad 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260/280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= 1,87-1,96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260/230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= 0,07</a:t>
            </a:r>
          </a:p>
        </p:txBody>
      </p:sp>
      <p:pic>
        <p:nvPicPr>
          <p:cNvPr id="3" name="Imagen 2" descr="Imagen que contiene foto, blanco, computadora, tabla&#10;&#10;Descripción generada automáticamente">
            <a:extLst>
              <a:ext uri="{FF2B5EF4-FFF2-40B4-BE49-F238E27FC236}">
                <a16:creationId xmlns:a16="http://schemas.microsoft.com/office/drawing/2014/main" id="{595FFCE0-F9AC-4878-9C49-CA3063AB1D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31" t="31272" r="25139" b="16614"/>
          <a:stretch/>
        </p:blipFill>
        <p:spPr>
          <a:xfrm>
            <a:off x="523559" y="1453870"/>
            <a:ext cx="3900881" cy="3950259"/>
          </a:xfrm>
          <a:prstGeom prst="rect">
            <a:avLst/>
          </a:prstGeom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0AF13242-2AFA-4DD4-A5D7-83538E92B385}"/>
              </a:ext>
            </a:extLst>
          </p:cNvPr>
          <p:cNvSpPr/>
          <p:nvPr/>
        </p:nvSpPr>
        <p:spPr>
          <a:xfrm>
            <a:off x="939567" y="4167843"/>
            <a:ext cx="1325460" cy="5410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17131E74-E2D5-497F-8C0D-75221C9259F4}"/>
              </a:ext>
            </a:extLst>
          </p:cNvPr>
          <p:cNvSpPr/>
          <p:nvPr/>
        </p:nvSpPr>
        <p:spPr>
          <a:xfrm>
            <a:off x="2811710" y="3083566"/>
            <a:ext cx="1325460" cy="4299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D715EF1-F15C-4C33-B4AB-AE42CAFC77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41" t="23176" r="24470" b="17917"/>
          <a:stretch/>
        </p:blipFill>
        <p:spPr>
          <a:xfrm>
            <a:off x="4623664" y="4037088"/>
            <a:ext cx="2165825" cy="2225560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8A6EAA20-2305-4ABB-BD53-BFDD3855EB48}"/>
              </a:ext>
            </a:extLst>
          </p:cNvPr>
          <p:cNvSpPr/>
          <p:nvPr/>
        </p:nvSpPr>
        <p:spPr>
          <a:xfrm>
            <a:off x="5905849" y="5033394"/>
            <a:ext cx="696287" cy="2181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6777B642-EAF7-46EC-A255-FFFB6546FE7F}"/>
              </a:ext>
            </a:extLst>
          </p:cNvPr>
          <p:cNvSpPr/>
          <p:nvPr/>
        </p:nvSpPr>
        <p:spPr>
          <a:xfrm>
            <a:off x="4951958" y="5598786"/>
            <a:ext cx="696287" cy="2502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81782E7E-A669-4293-87E2-70DCC0927CD3}"/>
              </a:ext>
            </a:extLst>
          </p:cNvPr>
          <p:cNvSpPr/>
          <p:nvPr/>
        </p:nvSpPr>
        <p:spPr>
          <a:xfrm>
            <a:off x="4137170" y="5033394"/>
            <a:ext cx="696287" cy="28522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465BC518-1B38-48D4-8F2F-147FF67E9751}"/>
              </a:ext>
            </a:extLst>
          </p:cNvPr>
          <p:cNvCxnSpPr>
            <a:cxnSpLocks/>
          </p:cNvCxnSpPr>
          <p:nvPr/>
        </p:nvCxnSpPr>
        <p:spPr>
          <a:xfrm>
            <a:off x="1089407" y="1396070"/>
            <a:ext cx="1008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E3B719A7-8746-481A-BB4F-906745746B4D}"/>
              </a:ext>
            </a:extLst>
          </p:cNvPr>
          <p:cNvCxnSpPr>
            <a:cxnSpLocks/>
          </p:cNvCxnSpPr>
          <p:nvPr/>
        </p:nvCxnSpPr>
        <p:spPr>
          <a:xfrm>
            <a:off x="2326334" y="1396070"/>
            <a:ext cx="35803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0D7EE3D4-71FE-497D-A9A2-9A6147D077F1}"/>
              </a:ext>
            </a:extLst>
          </p:cNvPr>
          <p:cNvCxnSpPr>
            <a:cxnSpLocks/>
          </p:cNvCxnSpPr>
          <p:nvPr/>
        </p:nvCxnSpPr>
        <p:spPr>
          <a:xfrm>
            <a:off x="2975532" y="1396070"/>
            <a:ext cx="1008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upo 35">
            <a:extLst>
              <a:ext uri="{FF2B5EF4-FFF2-40B4-BE49-F238E27FC236}">
                <a16:creationId xmlns:a16="http://schemas.microsoft.com/office/drawing/2014/main" id="{B94E038E-33D7-47C3-A985-140ADBE17579}"/>
              </a:ext>
            </a:extLst>
          </p:cNvPr>
          <p:cNvGrpSpPr/>
          <p:nvPr/>
        </p:nvGrpSpPr>
        <p:grpSpPr>
          <a:xfrm>
            <a:off x="411718" y="949560"/>
            <a:ext cx="795663" cy="461665"/>
            <a:chOff x="403739" y="941015"/>
            <a:chExt cx="795663" cy="461665"/>
          </a:xfrm>
        </p:grpSpPr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0BFCF227-A76B-4673-90F6-4FD7995C546F}"/>
                </a:ext>
              </a:extLst>
            </p:cNvPr>
            <p:cNvCxnSpPr>
              <a:cxnSpLocks/>
            </p:cNvCxnSpPr>
            <p:nvPr/>
          </p:nvCxnSpPr>
          <p:spPr>
            <a:xfrm>
              <a:off x="525948" y="1396070"/>
              <a:ext cx="358037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13E47C12-215D-4564-B724-C318AD7F5103}"/>
                </a:ext>
              </a:extLst>
            </p:cNvPr>
            <p:cNvSpPr txBox="1"/>
            <p:nvPr/>
          </p:nvSpPr>
          <p:spPr>
            <a:xfrm>
              <a:off x="403739" y="941015"/>
              <a:ext cx="7956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dirty="0" err="1"/>
                <a:t>Nippon</a:t>
              </a:r>
              <a:r>
                <a:rPr lang="es-ES" sz="1200" dirty="0"/>
                <a:t> 100pb</a:t>
              </a:r>
            </a:p>
          </p:txBody>
        </p:sp>
      </p:grpSp>
      <p:sp>
        <p:nvSpPr>
          <p:cNvPr id="23" name="CuadroTexto 22">
            <a:extLst>
              <a:ext uri="{FF2B5EF4-FFF2-40B4-BE49-F238E27FC236}">
                <a16:creationId xmlns:a16="http://schemas.microsoft.com/office/drawing/2014/main" id="{C6E56CE8-2C5B-4E51-B5D9-74DB478C2E82}"/>
              </a:ext>
            </a:extLst>
          </p:cNvPr>
          <p:cNvSpPr txBox="1"/>
          <p:nvPr/>
        </p:nvSpPr>
        <p:spPr>
          <a:xfrm>
            <a:off x="1246377" y="1016543"/>
            <a:ext cx="7455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 err="1"/>
              <a:t>mSDHD</a:t>
            </a:r>
            <a:r>
              <a:rPr lang="es-ES" sz="1400" dirty="0"/>
              <a:t> 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AFF186B9-8B85-4821-8772-9FAC397934AC}"/>
              </a:ext>
            </a:extLst>
          </p:cNvPr>
          <p:cNvSpPr txBox="1"/>
          <p:nvPr/>
        </p:nvSpPr>
        <p:spPr>
          <a:xfrm>
            <a:off x="2127146" y="960208"/>
            <a:ext cx="7455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 err="1"/>
              <a:t>Marker</a:t>
            </a:r>
            <a:r>
              <a:rPr lang="es-ES" sz="1200" dirty="0"/>
              <a:t> VII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E6270F3B-DDC7-4E59-90EE-2AF343E6C545}"/>
              </a:ext>
            </a:extLst>
          </p:cNvPr>
          <p:cNvSpPr txBox="1"/>
          <p:nvPr/>
        </p:nvSpPr>
        <p:spPr>
          <a:xfrm>
            <a:off x="3096205" y="1016543"/>
            <a:ext cx="696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 err="1"/>
              <a:t>hSDHC</a:t>
            </a:r>
            <a:r>
              <a:rPr lang="es-E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4015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8E21BAC-EB88-42B0-BBEC-2637B3F7F77D}"/>
              </a:ext>
            </a:extLst>
          </p:cNvPr>
          <p:cNvSpPr txBox="1"/>
          <p:nvPr/>
        </p:nvSpPr>
        <p:spPr>
          <a:xfrm>
            <a:off x="699982" y="595352"/>
            <a:ext cx="5080302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Digestión psiCHECK2, mSDHD y </a:t>
            </a:r>
            <a:r>
              <a:rPr kumimoji="0" lang="es-E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hSDHC</a:t>
            </a:r>
            <a:endParaRPr kumimoji="0" lang="es-ES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7D0A052-4B38-46A2-907B-0AF72553C0FE}"/>
              </a:ext>
            </a:extLst>
          </p:cNvPr>
          <p:cNvSpPr txBox="1"/>
          <p:nvPr/>
        </p:nvSpPr>
        <p:spPr>
          <a:xfrm>
            <a:off x="10806545" y="33250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28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/11/19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DAF109F-CE2D-4E89-9455-98781AAA81BB}"/>
              </a:ext>
            </a:extLst>
          </p:cNvPr>
          <p:cNvSpPr txBox="1"/>
          <p:nvPr/>
        </p:nvSpPr>
        <p:spPr>
          <a:xfrm>
            <a:off x="6702804" y="1260282"/>
            <a:ext cx="48730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Tx/>
              <a:buAutoNum type="arabicPeriod"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Digestión con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NotI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y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XhoI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del plásmido psi-check2 (1.7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g/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L) y de los dos insertos, mSDHD 1 </a:t>
            </a:r>
            <a:r>
              <a:rPr lang="es-ES" dirty="0">
                <a:solidFill>
                  <a:prstClr val="black"/>
                </a:solidFill>
              </a:rPr>
              <a:t>(30,7</a:t>
            </a:r>
            <a:r>
              <a:rPr lang="es-ES" dirty="0"/>
              <a:t>ng/</a:t>
            </a:r>
            <a:r>
              <a:rPr lang="es-ES" dirty="0" err="1"/>
              <a:t>uL</a:t>
            </a:r>
            <a:r>
              <a:rPr lang="es-ES" dirty="0">
                <a:solidFill>
                  <a:prstClr val="black"/>
                </a:solidFill>
              </a:rPr>
              <a:t>) 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hSDHC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2 </a:t>
            </a:r>
            <a:r>
              <a:rPr lang="es-ES" dirty="0">
                <a:solidFill>
                  <a:prstClr val="black"/>
                </a:solidFill>
              </a:rPr>
              <a:t>(64,7ng/</a:t>
            </a:r>
            <a:r>
              <a:rPr lang="el-GR" dirty="0">
                <a:solidFill>
                  <a:prstClr val="black"/>
                </a:solidFill>
              </a:rPr>
              <a:t>μ</a:t>
            </a:r>
            <a:r>
              <a:rPr lang="es-ES" dirty="0">
                <a:solidFill>
                  <a:prstClr val="black"/>
                </a:solidFill>
              </a:rPr>
              <a:t>L)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digieren 2 tubos de 1 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 del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psiCHECK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un tubo de 1ug por cada inserto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Duración: 3 horas a 37ºC,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Vf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= 50uL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psiCHECK2 --&gt; Gel de agarosa 1% --&gt; cortar bandas y extraer del gel (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Vf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=30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Concentraciones</a:t>
            </a:r>
          </a:p>
          <a:p>
            <a:pPr marL="800100" lvl="1" indent="-342900">
              <a:buFontTx/>
              <a:buAutoNum type="arabicPeriod"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Banda 1--&gt; </a:t>
            </a:r>
            <a:r>
              <a:rPr lang="es-ES" dirty="0"/>
              <a:t>22,15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ng/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 (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g)</a:t>
            </a:r>
          </a:p>
          <a:p>
            <a:pPr marL="800100" lvl="1" indent="-342900">
              <a:buFontTx/>
              <a:buAutoNum type="arabicPeriod"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Banda 2 --&gt; </a:t>
            </a:r>
            <a:r>
              <a:rPr lang="es-ES" dirty="0"/>
              <a:t>20,95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ng/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 (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μ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 purifican </a:t>
            </a:r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los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insertos con PCR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purification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kit en dos columnas</a:t>
            </a:r>
          </a:p>
          <a:p>
            <a:pPr marL="800100" lvl="1" indent="-342900">
              <a:buFontTx/>
              <a:buAutoNum type="arabicPeriod"/>
            </a:pPr>
            <a:r>
              <a:rPr lang="es-ES" dirty="0">
                <a:solidFill>
                  <a:prstClr val="black"/>
                </a:solidFill>
              </a:rPr>
              <a:t>mSDHD 1 --&gt; </a:t>
            </a:r>
            <a:r>
              <a:rPr lang="es-ES" dirty="0"/>
              <a:t>13,6</a:t>
            </a:r>
            <a:r>
              <a:rPr lang="es-ES" dirty="0">
                <a:solidFill>
                  <a:prstClr val="black"/>
                </a:solidFill>
              </a:rPr>
              <a:t>ng/</a:t>
            </a:r>
            <a:r>
              <a:rPr lang="el-GR" dirty="0">
                <a:solidFill>
                  <a:prstClr val="black"/>
                </a:solidFill>
              </a:rPr>
              <a:t>μ</a:t>
            </a:r>
            <a:r>
              <a:rPr lang="es-ES" dirty="0">
                <a:solidFill>
                  <a:prstClr val="black"/>
                </a:solidFill>
              </a:rPr>
              <a:t>L (</a:t>
            </a:r>
            <a:r>
              <a:rPr lang="el-GR" dirty="0">
                <a:solidFill>
                  <a:prstClr val="black"/>
                </a:solidFill>
              </a:rPr>
              <a:t>μ</a:t>
            </a:r>
            <a:r>
              <a:rPr lang="es-ES" dirty="0">
                <a:solidFill>
                  <a:prstClr val="black"/>
                </a:solidFill>
              </a:rPr>
              <a:t>g) en </a:t>
            </a:r>
            <a:r>
              <a:rPr lang="es-ES" dirty="0">
                <a:solidFill>
                  <a:srgbClr val="FF0000"/>
                </a:solidFill>
              </a:rPr>
              <a:t>35</a:t>
            </a:r>
            <a:r>
              <a:rPr lang="el-GR" dirty="0">
                <a:solidFill>
                  <a:srgbClr val="FF0000"/>
                </a:solidFill>
              </a:rPr>
              <a:t>μ</a:t>
            </a:r>
            <a:r>
              <a:rPr lang="es-ES" dirty="0">
                <a:solidFill>
                  <a:srgbClr val="FF0000"/>
                </a:solidFill>
              </a:rPr>
              <a:t>L</a:t>
            </a:r>
            <a:r>
              <a:rPr lang="es-ES" dirty="0">
                <a:solidFill>
                  <a:prstClr val="black"/>
                </a:solidFill>
              </a:rPr>
              <a:t> (ng)</a:t>
            </a:r>
          </a:p>
          <a:p>
            <a:pPr marL="800100" lvl="1" indent="-342900">
              <a:buFontTx/>
              <a:buAutoNum type="arabicPeriod"/>
            </a:pPr>
            <a:r>
              <a:rPr lang="es-ES" dirty="0" err="1">
                <a:solidFill>
                  <a:prstClr val="black"/>
                </a:solidFill>
              </a:rPr>
              <a:t>hSDHC</a:t>
            </a:r>
            <a:r>
              <a:rPr lang="es-ES" dirty="0">
                <a:solidFill>
                  <a:prstClr val="black"/>
                </a:solidFill>
              </a:rPr>
              <a:t> 2 --&gt; </a:t>
            </a:r>
            <a:r>
              <a:rPr lang="es-ES" dirty="0"/>
              <a:t>17,3</a:t>
            </a:r>
            <a:r>
              <a:rPr lang="es-ES" dirty="0">
                <a:solidFill>
                  <a:prstClr val="black"/>
                </a:solidFill>
              </a:rPr>
              <a:t>ng/</a:t>
            </a:r>
            <a:r>
              <a:rPr lang="el-GR" dirty="0">
                <a:solidFill>
                  <a:prstClr val="black"/>
                </a:solidFill>
              </a:rPr>
              <a:t>μ</a:t>
            </a:r>
            <a:r>
              <a:rPr lang="es-ES" dirty="0">
                <a:solidFill>
                  <a:prstClr val="black"/>
                </a:solidFill>
              </a:rPr>
              <a:t>L (</a:t>
            </a:r>
            <a:r>
              <a:rPr lang="el-GR" dirty="0">
                <a:solidFill>
                  <a:prstClr val="black"/>
                </a:solidFill>
              </a:rPr>
              <a:t>μ</a:t>
            </a:r>
            <a:r>
              <a:rPr lang="es-ES" dirty="0">
                <a:solidFill>
                  <a:prstClr val="black"/>
                </a:solidFill>
              </a:rPr>
              <a:t>g) en </a:t>
            </a:r>
            <a:r>
              <a:rPr lang="es-ES" dirty="0">
                <a:solidFill>
                  <a:srgbClr val="FF0000"/>
                </a:solidFill>
              </a:rPr>
              <a:t>35</a:t>
            </a:r>
            <a:r>
              <a:rPr lang="el-GR" dirty="0">
                <a:solidFill>
                  <a:srgbClr val="FF0000"/>
                </a:solidFill>
              </a:rPr>
              <a:t>μ</a:t>
            </a:r>
            <a:r>
              <a:rPr lang="es-ES" dirty="0">
                <a:solidFill>
                  <a:srgbClr val="FF0000"/>
                </a:solidFill>
              </a:rPr>
              <a:t>L</a:t>
            </a:r>
            <a:r>
              <a:rPr lang="es-ES" dirty="0">
                <a:solidFill>
                  <a:prstClr val="black"/>
                </a:solidFill>
              </a:rPr>
              <a:t> (ng)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s-ES" sz="1800" b="0" i="0" u="none" strike="noStrike" kern="1200" cap="none" spc="0" normalizeH="0" baseline="0" noProof="0" dirty="0" err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lecha doblada hacia arriba 20">
            <a:extLst>
              <a:ext uri="{FF2B5EF4-FFF2-40B4-BE49-F238E27FC236}">
                <a16:creationId xmlns:a16="http://schemas.microsoft.com/office/drawing/2014/main" id="{C61FD309-8EC9-447C-8CBF-055803483E3C}"/>
              </a:ext>
            </a:extLst>
          </p:cNvPr>
          <p:cNvSpPr/>
          <p:nvPr/>
        </p:nvSpPr>
        <p:spPr>
          <a:xfrm rot="10800000" flipH="1">
            <a:off x="4314753" y="2898344"/>
            <a:ext cx="1057917" cy="766619"/>
          </a:xfrm>
          <a:prstGeom prst="bent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0C8A71F9-89F9-4301-B941-A625931C10C0}"/>
              </a:ext>
            </a:extLst>
          </p:cNvPr>
          <p:cNvSpPr txBox="1"/>
          <p:nvPr/>
        </p:nvSpPr>
        <p:spPr>
          <a:xfrm>
            <a:off x="1428383" y="1409364"/>
            <a:ext cx="839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psiCheck</a:t>
            </a:r>
            <a:r>
              <a:rPr kumimoji="0" lang="es-E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uncut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46B4B8F5-CA69-4FA0-AD45-336FB2DF71E4}"/>
              </a:ext>
            </a:extLst>
          </p:cNvPr>
          <p:cNvCxnSpPr>
            <a:cxnSpLocks/>
          </p:cNvCxnSpPr>
          <p:nvPr/>
        </p:nvCxnSpPr>
        <p:spPr>
          <a:xfrm>
            <a:off x="1615715" y="1953933"/>
            <a:ext cx="43583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B369E2E3-C110-4ED4-87E7-6CDB4FA41B1D}"/>
              </a:ext>
            </a:extLst>
          </p:cNvPr>
          <p:cNvCxnSpPr>
            <a:cxnSpLocks/>
          </p:cNvCxnSpPr>
          <p:nvPr/>
        </p:nvCxnSpPr>
        <p:spPr>
          <a:xfrm>
            <a:off x="2229510" y="1955331"/>
            <a:ext cx="43583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00CC117D-9A28-4B5D-87CD-FD936E7D65F5}"/>
              </a:ext>
            </a:extLst>
          </p:cNvPr>
          <p:cNvCxnSpPr>
            <a:cxnSpLocks/>
          </p:cNvCxnSpPr>
          <p:nvPr/>
        </p:nvCxnSpPr>
        <p:spPr>
          <a:xfrm>
            <a:off x="2934185" y="1955124"/>
            <a:ext cx="1044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867018B0-A96A-4087-B302-DB41FEC13D94}"/>
              </a:ext>
            </a:extLst>
          </p:cNvPr>
          <p:cNvCxnSpPr>
            <a:cxnSpLocks/>
          </p:cNvCxnSpPr>
          <p:nvPr/>
        </p:nvCxnSpPr>
        <p:spPr>
          <a:xfrm>
            <a:off x="904149" y="1953933"/>
            <a:ext cx="43583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uadroTexto 32">
            <a:extLst>
              <a:ext uri="{FF2B5EF4-FFF2-40B4-BE49-F238E27FC236}">
                <a16:creationId xmlns:a16="http://schemas.microsoft.com/office/drawing/2014/main" id="{94664E1A-BDBF-4FFD-A279-8C1FCE30161D}"/>
              </a:ext>
            </a:extLst>
          </p:cNvPr>
          <p:cNvSpPr txBox="1"/>
          <p:nvPr/>
        </p:nvSpPr>
        <p:spPr>
          <a:xfrm>
            <a:off x="2977438" y="1402923"/>
            <a:ext cx="934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psiCheck</a:t>
            </a:r>
            <a:r>
              <a:rPr kumimoji="0" lang="es-E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B97DCF31-6796-4311-9699-FF6D57426FC4}"/>
              </a:ext>
            </a:extLst>
          </p:cNvPr>
          <p:cNvSpPr txBox="1"/>
          <p:nvPr/>
        </p:nvSpPr>
        <p:spPr>
          <a:xfrm>
            <a:off x="730042" y="1402923"/>
            <a:ext cx="7840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Marker</a:t>
            </a:r>
            <a:r>
              <a:rPr kumimoji="0" lang="es-E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VII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B028290-BA8D-436B-B510-071CB49C4A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89" t="14030" r="21340" b="36747"/>
          <a:stretch/>
        </p:blipFill>
        <p:spPr>
          <a:xfrm>
            <a:off x="616189" y="2104378"/>
            <a:ext cx="3688581" cy="3423829"/>
          </a:xfrm>
          <a:prstGeom prst="rect">
            <a:avLst/>
          </a:prstGeom>
        </p:spPr>
      </p:pic>
      <p:sp>
        <p:nvSpPr>
          <p:cNvPr id="18" name="Rectángulo 17">
            <a:extLst>
              <a:ext uri="{FF2B5EF4-FFF2-40B4-BE49-F238E27FC236}">
                <a16:creationId xmlns:a16="http://schemas.microsoft.com/office/drawing/2014/main" id="{8A9A3362-57E0-42B7-903C-0DD97CE8EF44}"/>
              </a:ext>
            </a:extLst>
          </p:cNvPr>
          <p:cNvSpPr/>
          <p:nvPr/>
        </p:nvSpPr>
        <p:spPr>
          <a:xfrm>
            <a:off x="2769115" y="2779606"/>
            <a:ext cx="669666" cy="3833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C9DE9BAB-3571-4D2F-A9EE-5BFDE3B7D1F4}"/>
              </a:ext>
            </a:extLst>
          </p:cNvPr>
          <p:cNvSpPr/>
          <p:nvPr/>
        </p:nvSpPr>
        <p:spPr>
          <a:xfrm>
            <a:off x="3438781" y="2779606"/>
            <a:ext cx="669666" cy="3833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9EB6630-A3C3-4D20-84DC-734A2F5CB7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3" t="24785" r="30072" b="29074"/>
          <a:stretch/>
        </p:blipFill>
        <p:spPr>
          <a:xfrm>
            <a:off x="4384043" y="3788774"/>
            <a:ext cx="2210307" cy="1989695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E513FA6D-AF72-4021-AD62-80E2CC065AC4}"/>
              </a:ext>
            </a:extLst>
          </p:cNvPr>
          <p:cNvSpPr/>
          <p:nvPr/>
        </p:nvSpPr>
        <p:spPr>
          <a:xfrm>
            <a:off x="5553512" y="4077049"/>
            <a:ext cx="788565" cy="2516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2236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025B8E9B-3B19-4F41-BC8B-594A96A196E4}"/>
              </a:ext>
            </a:extLst>
          </p:cNvPr>
          <p:cNvSpPr txBox="1"/>
          <p:nvPr/>
        </p:nvSpPr>
        <p:spPr>
          <a:xfrm>
            <a:off x="535708" y="655781"/>
            <a:ext cx="5213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Ligación psiCheck2</a:t>
            </a:r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≡</a:t>
            </a:r>
            <a:r>
              <a:rPr lang="es-ES" b="1" dirty="0">
                <a:latin typeface="Calibri" panose="020F0502020204030204" pitchFamily="34" charset="0"/>
                <a:cs typeface="Calibri" panose="020F0502020204030204" pitchFamily="34" charset="0"/>
              </a:rPr>
              <a:t>mSDHD</a:t>
            </a:r>
            <a:r>
              <a:rPr lang="es-ES" b="1" dirty="0">
                <a:cs typeface="Times New Roman" panose="02020603050405020304" pitchFamily="18" charset="0"/>
              </a:rPr>
              <a:t>fw1Rv1 / hSDHCfw2Rv2</a:t>
            </a:r>
            <a:endParaRPr lang="es-ES" b="1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E0FC75A-DDE4-4B08-91A1-E800DEB9D762}"/>
              </a:ext>
            </a:extLst>
          </p:cNvPr>
          <p:cNvSpPr txBox="1"/>
          <p:nvPr/>
        </p:nvSpPr>
        <p:spPr>
          <a:xfrm>
            <a:off x="10668001" y="471115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02/12/19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D7BE529-ECA8-45B4-8677-D1943354E332}"/>
              </a:ext>
            </a:extLst>
          </p:cNvPr>
          <p:cNvSpPr txBox="1"/>
          <p:nvPr/>
        </p:nvSpPr>
        <p:spPr>
          <a:xfrm>
            <a:off x="734918" y="1507656"/>
            <a:ext cx="452819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dirty="0"/>
              <a:t>Tamaño del plásmido e insertos</a:t>
            </a:r>
          </a:p>
          <a:p>
            <a:r>
              <a:rPr lang="es-ES" dirty="0"/>
              <a:t>         -     psiCheck2 1 --&gt; 6,2kpb (22,15ng/</a:t>
            </a:r>
            <a:r>
              <a:rPr lang="es-ES" dirty="0" err="1"/>
              <a:t>uL</a:t>
            </a:r>
            <a:r>
              <a:rPr lang="es-ES" dirty="0"/>
              <a:t>)</a:t>
            </a:r>
          </a:p>
          <a:p>
            <a:pPr marL="800100" lvl="1" indent="-342900">
              <a:buFont typeface="Calibri" panose="020F0502020204030204" pitchFamily="34" charset="0"/>
              <a:buChar char="−"/>
            </a:pPr>
            <a:r>
              <a:rPr lang="es-ES" dirty="0"/>
              <a:t>psiCheck2 2 --&gt; 6,2kpb (20,95ng/</a:t>
            </a:r>
            <a:r>
              <a:rPr lang="es-ES" dirty="0" err="1"/>
              <a:t>uL</a:t>
            </a:r>
            <a:r>
              <a:rPr lang="es-ES" dirty="0"/>
              <a:t>)</a:t>
            </a:r>
          </a:p>
          <a:p>
            <a:pPr marL="800100" lvl="1" indent="-342900">
              <a:buFont typeface="Calibri" panose="020F0502020204030204" pitchFamily="34" charset="0"/>
              <a:buChar char="−"/>
            </a:pPr>
            <a:r>
              <a:rPr lang="es-ES" dirty="0"/>
              <a:t>mSDHD 1 --&gt; 686pb (13,6ng/</a:t>
            </a:r>
            <a:r>
              <a:rPr lang="es-ES" dirty="0" err="1"/>
              <a:t>uL</a:t>
            </a:r>
            <a:r>
              <a:rPr lang="es-ES" dirty="0"/>
              <a:t>)</a:t>
            </a:r>
          </a:p>
          <a:p>
            <a:pPr marL="800100" lvl="1" indent="-342900">
              <a:buFont typeface="Calibri" panose="020F0502020204030204" pitchFamily="34" charset="0"/>
              <a:buChar char="−"/>
            </a:pPr>
            <a:r>
              <a:rPr lang="es-ES" dirty="0" err="1"/>
              <a:t>hSDHC</a:t>
            </a:r>
            <a:r>
              <a:rPr lang="es-ES" dirty="0"/>
              <a:t> 2 --&gt; 1883pb (17,3ng/</a:t>
            </a:r>
            <a:r>
              <a:rPr lang="es-ES" dirty="0" err="1"/>
              <a:t>uL</a:t>
            </a:r>
            <a:r>
              <a:rPr lang="es-ES" dirty="0"/>
              <a:t>)</a:t>
            </a:r>
          </a:p>
          <a:p>
            <a:pPr lvl="1"/>
            <a:endParaRPr lang="es-ES" dirty="0"/>
          </a:p>
          <a:p>
            <a:pPr marL="342900" indent="-342900">
              <a:buAutoNum type="arabicPeriod"/>
            </a:pPr>
            <a:r>
              <a:rPr lang="es-ES" dirty="0"/>
              <a:t>Cantidad de plásmido --&gt; 100ng</a:t>
            </a:r>
          </a:p>
          <a:p>
            <a:pPr lvl="1"/>
            <a:endParaRPr lang="es-ES" dirty="0"/>
          </a:p>
          <a:p>
            <a:pPr marL="342900" indent="-342900">
              <a:buAutoNum type="arabicPeriod"/>
            </a:pPr>
            <a:r>
              <a:rPr lang="es-ES" dirty="0"/>
              <a:t>Ratios plásmido – inserto --&gt; 1:3 y 1:6</a:t>
            </a:r>
          </a:p>
          <a:p>
            <a:pPr marL="800100" lvl="1" indent="-342900">
              <a:buFont typeface="Calibri" panose="020F0502020204030204" pitchFamily="34" charset="0"/>
              <a:buChar char="−"/>
            </a:pPr>
            <a:r>
              <a:rPr lang="es-ES" dirty="0"/>
              <a:t>Numeración tubos:</a:t>
            </a:r>
          </a:p>
          <a:p>
            <a:pPr lvl="1"/>
            <a:r>
              <a:rPr lang="es-ES" dirty="0"/>
              <a:t>	1--&gt; mSDHD 1:3 --&gt; m3</a:t>
            </a:r>
          </a:p>
          <a:p>
            <a:pPr lvl="1"/>
            <a:r>
              <a:rPr lang="es-ES" dirty="0"/>
              <a:t>	2--&gt; mSDHD 1:6 --&gt; m6</a:t>
            </a:r>
          </a:p>
          <a:p>
            <a:pPr lvl="1"/>
            <a:r>
              <a:rPr lang="es-ES" dirty="0"/>
              <a:t>	3--&gt; </a:t>
            </a:r>
            <a:r>
              <a:rPr lang="es-ES" dirty="0" err="1"/>
              <a:t>hSDHC</a:t>
            </a:r>
            <a:r>
              <a:rPr lang="es-ES" dirty="0"/>
              <a:t> 1:3 --&gt; h3</a:t>
            </a:r>
          </a:p>
          <a:p>
            <a:pPr lvl="1"/>
            <a:r>
              <a:rPr lang="es-ES" dirty="0"/>
              <a:t>	4--&gt; </a:t>
            </a:r>
            <a:r>
              <a:rPr lang="es-ES" dirty="0" err="1"/>
              <a:t>hSDHC</a:t>
            </a:r>
            <a:r>
              <a:rPr lang="es-ES" dirty="0"/>
              <a:t> 1:6 --&gt; h6</a:t>
            </a:r>
          </a:p>
          <a:p>
            <a:pPr lvl="1"/>
            <a:r>
              <a:rPr lang="es-ES" dirty="0"/>
              <a:t>	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06EA674-7549-4873-8284-C530D97760E1}"/>
              </a:ext>
            </a:extLst>
          </p:cNvPr>
          <p:cNvSpPr txBox="1"/>
          <p:nvPr/>
        </p:nvSpPr>
        <p:spPr>
          <a:xfrm>
            <a:off x="6391724" y="1475931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mSDHD 1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DDF6988-0388-40D5-AD66-82EB5EF2BC5D}"/>
              </a:ext>
            </a:extLst>
          </p:cNvPr>
          <p:cNvSpPr txBox="1"/>
          <p:nvPr/>
        </p:nvSpPr>
        <p:spPr>
          <a:xfrm>
            <a:off x="9391252" y="1475931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hSDHC</a:t>
            </a:r>
            <a:r>
              <a:rPr lang="es-ES" dirty="0"/>
              <a:t> 2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8DFCFAAB-EE43-4273-95AB-AF52A8CD14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31" t="30368" r="39279" b="16208"/>
          <a:stretch/>
        </p:blipFill>
        <p:spPr>
          <a:xfrm>
            <a:off x="5509150" y="1744579"/>
            <a:ext cx="2839480" cy="3663859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7A2E3CA7-16A2-474F-BC1F-8C1BB4DF8F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156" t="30824" r="38763" b="15752"/>
          <a:stretch/>
        </p:blipFill>
        <p:spPr>
          <a:xfrm>
            <a:off x="8521079" y="1767321"/>
            <a:ext cx="2936003" cy="366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561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35708" y="378782"/>
            <a:ext cx="8208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Transformación de bacterias DH5a competentes con psiCheck2</a:t>
            </a: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≡</a:t>
            </a: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Times New Roman" panose="02020603050405020304" pitchFamily="18" charset="0"/>
              </a:rPr>
              <a:t>mSDHD 1 / </a:t>
            </a:r>
            <a:r>
              <a:rPr kumimoji="0" lang="es-ES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Times New Roman" panose="02020603050405020304" pitchFamily="18" charset="0"/>
              </a:rPr>
              <a:t>hSDHC</a:t>
            </a:r>
            <a:r>
              <a:rPr lang="es-ES" b="1" dirty="0">
                <a:solidFill>
                  <a:prstClr val="black"/>
                </a:solidFill>
                <a:latin typeface="Calibri" panose="020F0502020204030204"/>
                <a:cs typeface="Times New Roman" panose="02020603050405020304" pitchFamily="18" charset="0"/>
              </a:rPr>
              <a:t> 2</a:t>
            </a:r>
            <a:endParaRPr kumimoji="0" lang="es-E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10668001" y="471115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04/12/19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670937" y="748114"/>
            <a:ext cx="1096857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Descongelación en hielo de 4 alícuotas de bacterias DH5</a:t>
            </a:r>
            <a:r>
              <a:rPr kumimoji="0" lang="el-G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α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1µL de plásmido por alícuota, 4 alícuotas --&gt; 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mSDHD 1:3 --&gt; m3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mSDHD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1:6 --&gt; m6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hSDHC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1:3 --&gt; h3</a:t>
            </a:r>
            <a:endParaRPr lang="es-ES" dirty="0">
              <a:solidFill>
                <a:prstClr val="black"/>
              </a:solidFill>
              <a:latin typeface="Calibri" panose="020F0502020204030204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hSDHC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1:6 --&gt; h6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30 min en hielo seguidos de un shock térmico 30 segundos a 42ºC --&gt;  en baño, agitando con la mano suavemente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250µL de medio S.O.C. + ~50µL de bacterias-plásmido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Incubar a 225rpm 1h 37ºC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Sembrar en platos LB + Ampicilina (1:1000) overnight 37ºC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>
                <a:solidFill>
                  <a:prstClr val="black"/>
                </a:solidFill>
                <a:latin typeface="Calibri" panose="020F0502020204030204"/>
              </a:rPr>
              <a:t>05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/12/19 --&gt; hay colonias en las 4 placas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>
                <a:solidFill>
                  <a:srgbClr val="FF0000"/>
                </a:solidFill>
                <a:latin typeface="Calibri" panose="020F0502020204030204"/>
              </a:rPr>
              <a:t>10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/12/19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--&gt; picado de colonias --&gt; m3-1, m3-2, m3-3 y h3-1, h3-2 y h3-3.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11/12/19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--&gt;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miniprep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y envío a secuenciar</a:t>
            </a: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mSDHD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1:3 – x --&gt; [   ] = ng/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uL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--&gt;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SeqID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BUU290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s-ES" dirty="0" err="1">
                <a:solidFill>
                  <a:prstClr val="black"/>
                </a:solidFill>
              </a:rPr>
              <a:t>mSDHD</a:t>
            </a:r>
            <a:r>
              <a:rPr lang="es-ES" dirty="0">
                <a:solidFill>
                  <a:prstClr val="black"/>
                </a:solidFill>
              </a:rPr>
              <a:t> 1:3 – x --&gt; [   ] = ng/</a:t>
            </a:r>
            <a:r>
              <a:rPr lang="es-ES" dirty="0" err="1">
                <a:solidFill>
                  <a:prstClr val="black"/>
                </a:solidFill>
              </a:rPr>
              <a:t>uL</a:t>
            </a:r>
            <a:r>
              <a:rPr lang="es-ES" dirty="0">
                <a:solidFill>
                  <a:prstClr val="black"/>
                </a:solidFill>
              </a:rPr>
              <a:t> --&gt; </a:t>
            </a:r>
            <a:r>
              <a:rPr lang="es-ES" dirty="0" err="1">
                <a:solidFill>
                  <a:prstClr val="black"/>
                </a:solidFill>
              </a:rPr>
              <a:t>SeqID</a:t>
            </a:r>
            <a:r>
              <a:rPr lang="es-ES" dirty="0">
                <a:solidFill>
                  <a:prstClr val="black"/>
                </a:solidFill>
              </a:rPr>
              <a:t> BUU291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s-ES" dirty="0" err="1">
                <a:solidFill>
                  <a:prstClr val="black"/>
                </a:solidFill>
              </a:rPr>
              <a:t>mSDHD</a:t>
            </a:r>
            <a:r>
              <a:rPr lang="es-ES" dirty="0">
                <a:solidFill>
                  <a:prstClr val="black"/>
                </a:solidFill>
              </a:rPr>
              <a:t> 1:3 – x --&gt; [   ] = ng/</a:t>
            </a:r>
            <a:r>
              <a:rPr lang="es-ES" dirty="0" err="1">
                <a:solidFill>
                  <a:prstClr val="black"/>
                </a:solidFill>
              </a:rPr>
              <a:t>uL</a:t>
            </a:r>
            <a:r>
              <a:rPr lang="es-ES" dirty="0">
                <a:solidFill>
                  <a:prstClr val="black"/>
                </a:solidFill>
              </a:rPr>
              <a:t> --&gt; </a:t>
            </a:r>
            <a:r>
              <a:rPr lang="es-ES" dirty="0" err="1">
                <a:solidFill>
                  <a:prstClr val="black"/>
                </a:solidFill>
              </a:rPr>
              <a:t>SeqID</a:t>
            </a:r>
            <a:r>
              <a:rPr lang="es-ES" dirty="0">
                <a:solidFill>
                  <a:prstClr val="black"/>
                </a:solidFill>
              </a:rPr>
              <a:t> BUU292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hSDHC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1:3 – x --&gt; [   ] = ng/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uL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--&gt;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SeqID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BUU274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s-ES" dirty="0" err="1">
                <a:solidFill>
                  <a:prstClr val="black"/>
                </a:solidFill>
              </a:rPr>
              <a:t>hSDHC</a:t>
            </a:r>
            <a:r>
              <a:rPr lang="es-ES" dirty="0">
                <a:solidFill>
                  <a:prstClr val="black"/>
                </a:solidFill>
              </a:rPr>
              <a:t> 1:3 – x --&gt; [   ] = ng/</a:t>
            </a:r>
            <a:r>
              <a:rPr lang="es-ES" dirty="0" err="1">
                <a:solidFill>
                  <a:prstClr val="black"/>
                </a:solidFill>
              </a:rPr>
              <a:t>uL</a:t>
            </a:r>
            <a:r>
              <a:rPr lang="es-ES" dirty="0">
                <a:solidFill>
                  <a:prstClr val="black"/>
                </a:solidFill>
              </a:rPr>
              <a:t> --&gt; </a:t>
            </a:r>
            <a:r>
              <a:rPr lang="es-ES" dirty="0" err="1">
                <a:solidFill>
                  <a:prstClr val="black"/>
                </a:solidFill>
              </a:rPr>
              <a:t>SeqID</a:t>
            </a:r>
            <a:r>
              <a:rPr lang="es-ES" dirty="0">
                <a:solidFill>
                  <a:prstClr val="black"/>
                </a:solidFill>
              </a:rPr>
              <a:t> BUU277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s-ES" dirty="0" err="1">
                <a:solidFill>
                  <a:prstClr val="black"/>
                </a:solidFill>
              </a:rPr>
              <a:t>hSDHC</a:t>
            </a:r>
            <a:r>
              <a:rPr lang="es-ES" dirty="0">
                <a:solidFill>
                  <a:prstClr val="black"/>
                </a:solidFill>
              </a:rPr>
              <a:t> 1:3 – 1 --&gt; [   ] = ng/</a:t>
            </a:r>
            <a:r>
              <a:rPr lang="es-ES" dirty="0" err="1">
                <a:solidFill>
                  <a:prstClr val="black"/>
                </a:solidFill>
              </a:rPr>
              <a:t>uL</a:t>
            </a:r>
            <a:r>
              <a:rPr lang="es-ES" dirty="0">
                <a:solidFill>
                  <a:prstClr val="black"/>
                </a:solidFill>
              </a:rPr>
              <a:t> --&gt; </a:t>
            </a:r>
            <a:r>
              <a:rPr lang="es-ES" dirty="0" err="1">
                <a:solidFill>
                  <a:prstClr val="black"/>
                </a:solidFill>
              </a:rPr>
              <a:t>SeqID</a:t>
            </a:r>
            <a:r>
              <a:rPr lang="es-ES" dirty="0">
                <a:solidFill>
                  <a:prstClr val="black"/>
                </a:solidFill>
              </a:rPr>
              <a:t> BUU289</a:t>
            </a:r>
          </a:p>
          <a:p>
            <a:pPr marL="800100" lvl="1" indent="-342900">
              <a:buFont typeface="+mj-lt"/>
              <a:buAutoNum type="arabicPeriod"/>
              <a:defRPr/>
            </a:pPr>
            <a:endParaRPr lang="es-ES" dirty="0">
              <a:solidFill>
                <a:prstClr val="black"/>
              </a:solidFill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67184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1152</TotalTime>
  <Words>699</Words>
  <Application>Microsoft Office PowerPoint</Application>
  <PresentationFormat>Panorámica</PresentationFormat>
  <Paragraphs>95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Tema de Office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Marta Torrecilla Parra</dc:creator>
  <cp:lastModifiedBy>Marta Torrecilla Parra</cp:lastModifiedBy>
  <cp:revision>29</cp:revision>
  <dcterms:created xsi:type="dcterms:W3CDTF">2019-12-02T14:54:08Z</dcterms:created>
  <dcterms:modified xsi:type="dcterms:W3CDTF">2020-01-08T15:53:25Z</dcterms:modified>
</cp:coreProperties>
</file>

<file path=docProps/thumbnail.jpeg>
</file>